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92" r:id="rId5"/>
    <p:sldId id="293" r:id="rId6"/>
    <p:sldId id="294" r:id="rId7"/>
    <p:sldId id="296" r:id="rId8"/>
    <p:sldId id="297" r:id="rId9"/>
    <p:sldId id="29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  <p1510:client id="{B84CEF33-F572-43A2-8B1A-8B588CFDF5F4}" v="5" dt="2024-03-03T18:06:21.6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 showGuides="1">
      <p:cViewPr varScale="1">
        <p:scale>
          <a:sx n="90" d="100"/>
          <a:sy n="90" d="100"/>
        </p:scale>
        <p:origin x="378" y="9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bricks.com/learn/training/login" TargetMode="External"/><Relationship Id="rId2" Type="http://schemas.openxmlformats.org/officeDocument/2006/relationships/hyperlink" Target="https://www.databricks.com/blog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mmunity.cloud.databricks.com/login.html" TargetMode="External"/><Relationship Id="rId4" Type="http://schemas.openxmlformats.org/officeDocument/2006/relationships/hyperlink" Target="https://community.databrick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</a:t>
            </a:r>
            <a:r>
              <a:rPr lang="en-US" dirty="0" err="1"/>
              <a:t>atabricks</a:t>
            </a:r>
            <a:r>
              <a:rPr lang="en-US" dirty="0"/>
              <a:t> Workshop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Closing</a:t>
            </a:r>
            <a:endParaRPr lang="es-ES" b="0" i="0" dirty="0">
              <a:effectLst/>
            </a:endParaRPr>
          </a:p>
          <a:p>
            <a:r>
              <a:rPr lang="es-ES" dirty="0"/>
              <a:t>Q&amp;A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Unificación de Data </a:t>
            </a:r>
            <a:r>
              <a:rPr lang="es-ES" b="1" dirty="0" err="1"/>
              <a:t>Warehousing</a:t>
            </a:r>
            <a:r>
              <a:rPr lang="es-ES" b="1" dirty="0"/>
              <a:t> y Data </a:t>
            </a:r>
            <a:r>
              <a:rPr lang="es-ES" b="1" dirty="0" err="1"/>
              <a:t>Lakes</a:t>
            </a:r>
            <a:r>
              <a:rPr lang="es-ES" b="1" dirty="0"/>
              <a:t> (</a:t>
            </a:r>
            <a:r>
              <a:rPr lang="es-ES" b="1" dirty="0" err="1"/>
              <a:t>Lakehouse</a:t>
            </a:r>
            <a:r>
              <a:rPr lang="es-ES" b="1" dirty="0"/>
              <a:t>)</a:t>
            </a:r>
            <a:r>
              <a:rPr lang="es-ES" dirty="0"/>
              <a:t>: Unifica los silos de datos permitiendo almacenar y analizar datos estructurados y no estructurados en un solo lugar, optimizando así la gestión de datos y el análisis avanzado.</a:t>
            </a:r>
          </a:p>
          <a:p>
            <a:pPr marL="0" indent="0">
              <a:buNone/>
            </a:pPr>
            <a:endParaRPr lang="es-ES" b="1" dirty="0"/>
          </a:p>
          <a:p>
            <a:pPr marL="0" indent="0">
              <a:buNone/>
            </a:pPr>
            <a:r>
              <a:rPr lang="es-ES" b="1" dirty="0"/>
              <a:t>Delta Lake: </a:t>
            </a:r>
            <a:r>
              <a:rPr lang="es-ES" dirty="0"/>
              <a:t>Ofrece una capa de almacenamiento confiable que facilita la gestión de datos con operaciones ACID, garantizando la integridad y consistencia de los datos para análisis fiables.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Data Analytics</a:t>
            </a:r>
            <a:r>
              <a:rPr lang="es-ES" dirty="0"/>
              <a:t>:  Proporciona una plataforma integrada que simplifica el análisis de datos a gran escala, permitiendo a los usuarios obtener </a:t>
            </a:r>
            <a:r>
              <a:rPr lang="es-ES" dirty="0" err="1"/>
              <a:t>insights</a:t>
            </a:r>
            <a:r>
              <a:rPr lang="es-ES" dirty="0"/>
              <a:t> rápidos y precisos sin la complejidad del manejo de infraestructuras.</a:t>
            </a:r>
          </a:p>
        </p:txBody>
      </p:sp>
    </p:spTree>
    <p:extLst>
      <p:ext uri="{BB962C8B-B14F-4D97-AF65-F5344CB8AC3E}">
        <p14:creationId xmlns:p14="http://schemas.microsoft.com/office/powerpoint/2010/main" val="37894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Fácil administración y escalado de la computación</a:t>
            </a:r>
            <a:r>
              <a:rPr lang="es-ES" dirty="0"/>
              <a:t>: Automatiza la configuración, el escalado y la optimización de los recursos de computación, reduciendo la carga operativa y permitiendo a los equipos centrarse en el análisis de datos.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Interoperabilidad y Ecosistema</a:t>
            </a:r>
            <a:r>
              <a:rPr lang="es-ES" dirty="0"/>
              <a:t>: Se integra sin problemas con herramientas existentes y servicios en la nube, ofreciendo flexibilidad y acceso a un ecosistema extenso para potenciar los análisis de datos y la innovación.</a:t>
            </a:r>
          </a:p>
        </p:txBody>
      </p:sp>
    </p:spTree>
    <p:extLst>
      <p:ext uri="{BB962C8B-B14F-4D97-AF65-F5344CB8AC3E}">
        <p14:creationId xmlns:p14="http://schemas.microsoft.com/office/powerpoint/2010/main" val="152101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 Adicionales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Blog: </a:t>
            </a:r>
            <a:r>
              <a:rPr lang="en-US" dirty="0">
                <a:hlinkClick r:id="rId2"/>
              </a:rPr>
              <a:t>Databricks Blog</a:t>
            </a:r>
            <a:endParaRPr lang="es-ES" dirty="0"/>
          </a:p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Academy</a:t>
            </a:r>
            <a:r>
              <a:rPr lang="es-ES" dirty="0"/>
              <a:t>: </a:t>
            </a:r>
            <a:r>
              <a:rPr lang="en-US" dirty="0">
                <a:hlinkClick r:id="rId3"/>
              </a:rPr>
              <a:t>Academy Login | Databricks</a:t>
            </a:r>
            <a:endParaRPr lang="en-US" dirty="0"/>
          </a:p>
          <a:p>
            <a:r>
              <a:rPr lang="en-US" dirty="0"/>
              <a:t>Databricks Community: </a:t>
            </a:r>
            <a:r>
              <a:rPr lang="en-US" dirty="0">
                <a:hlinkClick r:id="rId4"/>
              </a:rPr>
              <a:t>https://community.databricks.com</a:t>
            </a:r>
            <a:endParaRPr lang="en-US" dirty="0"/>
          </a:p>
          <a:p>
            <a:r>
              <a:rPr lang="en-US" dirty="0"/>
              <a:t>Databricks Community Edition: </a:t>
            </a:r>
            <a:r>
              <a:rPr lang="en-US" dirty="0">
                <a:hlinkClick r:id="rId5"/>
              </a:rPr>
              <a:t>Login - Databricks Community Edition</a:t>
            </a:r>
            <a:endParaRPr lang="en-U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8517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Questions</a:t>
            </a:r>
            <a:r>
              <a:rPr lang="es-ES" dirty="0"/>
              <a:t> &amp;</a:t>
            </a:r>
            <a:br>
              <a:rPr lang="es-ES" dirty="0"/>
            </a:br>
            <a:r>
              <a:rPr lang="es-ES" dirty="0" err="1"/>
              <a:t>Answers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A8F590-B950-51B2-C492-AEFDA030C9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Quizzical burrowing owl looking forward">
            <a:extLst>
              <a:ext uri="{FF2B5EF4-FFF2-40B4-BE49-F238E27FC236}">
                <a16:creationId xmlns:a16="http://schemas.microsoft.com/office/drawing/2014/main" id="{2780FA17-A050-F919-B124-D5B16E491CC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17342" r="17342"/>
          <a:stretch>
            <a:fillRect/>
          </a:stretch>
        </p:blipFill>
        <p:spPr/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FE67A-412C-086C-0638-8257E95B9E43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31948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s-ES" dirty="0"/>
              <a:t>MUCHAS GRACIAS!!!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7D87D90-8CD1-8F44-F0F9-A8C311B1AD1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Placeholder 9" descr="A neon sign with lines and dots&#10;&#10;Description automatically generated">
            <a:extLst>
              <a:ext uri="{FF2B5EF4-FFF2-40B4-BE49-F238E27FC236}">
                <a16:creationId xmlns:a16="http://schemas.microsoft.com/office/drawing/2014/main" id="{F707760B-8428-1072-512B-FF5E124C2D2D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2"/>
          <a:srcRect l="6036" r="6036"/>
          <a:stretch/>
        </p:blipFill>
        <p:spPr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FE67A-412C-086C-0638-8257E95B9E43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0370100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235</Words>
  <Application>Microsoft Office PowerPoint</Application>
  <PresentationFormat>Widescreen</PresentationFormat>
  <Paragraphs>23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Databricks Workshop</vt:lpstr>
      <vt:lpstr>Key Features</vt:lpstr>
      <vt:lpstr>Key Features</vt:lpstr>
      <vt:lpstr>Recursos Adicionales</vt:lpstr>
      <vt:lpstr>Questions &amp; Answers</vt:lpstr>
      <vt:lpstr>MUCHAS GRACIAS!!!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2024-03-03T18:06:39Z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